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Gagalin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04700" y="-4884348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3" y="0"/>
                </a:lnTo>
                <a:lnTo>
                  <a:pt x="8320103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745507" y="6872192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712060">
            <a:off x="1599396" y="3601031"/>
            <a:ext cx="2906384" cy="3836810"/>
          </a:xfrm>
          <a:custGeom>
            <a:avLst/>
            <a:gdLst/>
            <a:ahLst/>
            <a:cxnLst/>
            <a:rect l="l" t="t" r="r" b="b"/>
            <a:pathLst>
              <a:path w="2906384" h="3836810">
                <a:moveTo>
                  <a:pt x="0" y="0"/>
                </a:moveTo>
                <a:lnTo>
                  <a:pt x="2906384" y="0"/>
                </a:lnTo>
                <a:lnTo>
                  <a:pt x="2906384" y="3836810"/>
                </a:lnTo>
                <a:lnTo>
                  <a:pt x="0" y="38368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31251">
            <a:off x="14447914" y="4464345"/>
            <a:ext cx="2623835" cy="3879978"/>
          </a:xfrm>
          <a:custGeom>
            <a:avLst/>
            <a:gdLst/>
            <a:ahLst/>
            <a:cxnLst/>
            <a:rect l="l" t="t" r="r" b="b"/>
            <a:pathLst>
              <a:path w="2623835" h="3879978">
                <a:moveTo>
                  <a:pt x="0" y="0"/>
                </a:moveTo>
                <a:lnTo>
                  <a:pt x="2623835" y="0"/>
                </a:lnTo>
                <a:lnTo>
                  <a:pt x="2623835" y="3879978"/>
                </a:lnTo>
                <a:lnTo>
                  <a:pt x="0" y="38799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317042" y="4620378"/>
            <a:ext cx="6165834" cy="4503628"/>
          </a:xfrm>
          <a:custGeom>
            <a:avLst/>
            <a:gdLst/>
            <a:ahLst/>
            <a:cxnLst/>
            <a:rect l="l" t="t" r="r" b="b"/>
            <a:pathLst>
              <a:path w="6165834" h="4503628">
                <a:moveTo>
                  <a:pt x="0" y="0"/>
                </a:moveTo>
                <a:lnTo>
                  <a:pt x="6165835" y="0"/>
                </a:lnTo>
                <a:lnTo>
                  <a:pt x="6165835" y="4503628"/>
                </a:lnTo>
                <a:lnTo>
                  <a:pt x="0" y="45036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893465">
            <a:off x="4228504" y="7225959"/>
            <a:ext cx="577338" cy="939456"/>
          </a:xfrm>
          <a:custGeom>
            <a:avLst/>
            <a:gdLst/>
            <a:ahLst/>
            <a:cxnLst/>
            <a:rect l="l" t="t" r="r" b="b"/>
            <a:pathLst>
              <a:path w="577338" h="939456">
                <a:moveTo>
                  <a:pt x="0" y="0"/>
                </a:moveTo>
                <a:lnTo>
                  <a:pt x="577338" y="0"/>
                </a:lnTo>
                <a:lnTo>
                  <a:pt x="577338" y="939456"/>
                </a:lnTo>
                <a:lnTo>
                  <a:pt x="0" y="9394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4968002">
            <a:off x="13937981" y="2238357"/>
            <a:ext cx="528805" cy="975982"/>
          </a:xfrm>
          <a:custGeom>
            <a:avLst/>
            <a:gdLst/>
            <a:ahLst/>
            <a:cxnLst/>
            <a:rect l="l" t="t" r="r" b="b"/>
            <a:pathLst>
              <a:path w="528805" h="975982">
                <a:moveTo>
                  <a:pt x="0" y="0"/>
                </a:moveTo>
                <a:lnTo>
                  <a:pt x="528805" y="0"/>
                </a:lnTo>
                <a:lnTo>
                  <a:pt x="528805" y="975981"/>
                </a:lnTo>
                <a:lnTo>
                  <a:pt x="0" y="97598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587795" y="1979052"/>
            <a:ext cx="11624329" cy="3189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5"/>
              </a:lnSpc>
            </a:pPr>
            <a:r>
              <a:rPr lang="en-US" sz="6681" spc="-207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Избери добротата, </a:t>
            </a:r>
          </a:p>
          <a:p>
            <a:pPr algn="ctr">
              <a:lnSpc>
                <a:spcPts val="5145"/>
              </a:lnSpc>
            </a:pPr>
            <a:r>
              <a:rPr lang="en-US" sz="6681" spc="-207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не агресията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85933" y="2654872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940493" y="-2657325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912110" y="4111718"/>
            <a:ext cx="4463780" cy="5008449"/>
          </a:xfrm>
          <a:custGeom>
            <a:avLst/>
            <a:gdLst/>
            <a:ahLst/>
            <a:cxnLst/>
            <a:rect l="l" t="t" r="r" b="b"/>
            <a:pathLst>
              <a:path w="4463780" h="5008449">
                <a:moveTo>
                  <a:pt x="0" y="0"/>
                </a:moveTo>
                <a:lnTo>
                  <a:pt x="4463780" y="0"/>
                </a:lnTo>
                <a:lnTo>
                  <a:pt x="4463780" y="5008449"/>
                </a:lnTo>
                <a:lnTo>
                  <a:pt x="0" y="50084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-323942">
            <a:off x="396970" y="2916059"/>
            <a:ext cx="5750841" cy="4222429"/>
            <a:chOff x="0" y="0"/>
            <a:chExt cx="1514625" cy="11120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4625" cy="1112080"/>
            </a:xfrm>
            <a:custGeom>
              <a:avLst/>
              <a:gdLst/>
              <a:ahLst/>
              <a:cxnLst/>
              <a:rect l="l" t="t" r="r" b="b"/>
              <a:pathLst>
                <a:path w="1514625" h="1112080">
                  <a:moveTo>
                    <a:pt x="43079" y="0"/>
                  </a:moveTo>
                  <a:lnTo>
                    <a:pt x="1471546" y="0"/>
                  </a:lnTo>
                  <a:cubicBezTo>
                    <a:pt x="1495338" y="0"/>
                    <a:pt x="1514625" y="19287"/>
                    <a:pt x="1514625" y="43079"/>
                  </a:cubicBezTo>
                  <a:lnTo>
                    <a:pt x="1514625" y="1069001"/>
                  </a:lnTo>
                  <a:cubicBezTo>
                    <a:pt x="1514625" y="1080426"/>
                    <a:pt x="1510086" y="1091383"/>
                    <a:pt x="1502007" y="1099462"/>
                  </a:cubicBezTo>
                  <a:cubicBezTo>
                    <a:pt x="1493928" y="1107541"/>
                    <a:pt x="1482971" y="1112080"/>
                    <a:pt x="1471546" y="1112080"/>
                  </a:cubicBezTo>
                  <a:lnTo>
                    <a:pt x="43079" y="1112080"/>
                  </a:lnTo>
                  <a:cubicBezTo>
                    <a:pt x="31654" y="1112080"/>
                    <a:pt x="20697" y="1107541"/>
                    <a:pt x="12618" y="1099462"/>
                  </a:cubicBezTo>
                  <a:cubicBezTo>
                    <a:pt x="4539" y="1091383"/>
                    <a:pt x="0" y="1080426"/>
                    <a:pt x="0" y="1069001"/>
                  </a:cubicBezTo>
                  <a:lnTo>
                    <a:pt x="0" y="43079"/>
                  </a:lnTo>
                  <a:cubicBezTo>
                    <a:pt x="0" y="31654"/>
                    <a:pt x="4539" y="20697"/>
                    <a:pt x="12618" y="12618"/>
                  </a:cubicBezTo>
                  <a:cubicBezTo>
                    <a:pt x="20697" y="4539"/>
                    <a:pt x="31654" y="0"/>
                    <a:pt x="43079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76200"/>
              <a:ext cx="1514625" cy="1035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6819" y="1002672"/>
            <a:ext cx="14350833" cy="607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6600" spc="-18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Разбиране</a:t>
            </a:r>
            <a:r>
              <a:rPr lang="en-US" sz="6600" spc="-18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6600" spc="-18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</a:t>
            </a:r>
            <a:r>
              <a:rPr lang="en-US" sz="6600" spc="-18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6600" spc="-18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основите</a:t>
            </a:r>
            <a:r>
              <a:rPr lang="en-US" sz="6600" spc="-18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6600" spc="-18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</a:t>
            </a:r>
            <a:r>
              <a:rPr lang="en-US" sz="6600" spc="-18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6600" spc="-18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насилието</a:t>
            </a:r>
            <a:endParaRPr lang="en-US" sz="6600" spc="-186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9" name="TextBox 9"/>
          <p:cNvSpPr txBox="1"/>
          <p:nvPr/>
        </p:nvSpPr>
        <p:spPr>
          <a:xfrm rot="-323942">
            <a:off x="575105" y="3268068"/>
            <a:ext cx="5374680" cy="3537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6"/>
              </a:lnSpc>
            </a:pPr>
            <a:r>
              <a:rPr lang="en-US" sz="2533" spc="-78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Насилието е, когато някой умишлено наранява друг човек. Често това се случва, защото единият има повече сила – физическа, социална или психологическа – и използва тази сила срещу другия. Насилието не е просто спор или кавга. В спора двамата са равни, а при насилието единият е по-слаб и често не може да се защити.</a:t>
            </a:r>
          </a:p>
        </p:txBody>
      </p:sp>
      <p:sp>
        <p:nvSpPr>
          <p:cNvPr id="10" name="Freeform 10"/>
          <p:cNvSpPr/>
          <p:nvPr/>
        </p:nvSpPr>
        <p:spPr>
          <a:xfrm>
            <a:off x="5014191" y="6602423"/>
            <a:ext cx="3748045" cy="3699633"/>
          </a:xfrm>
          <a:custGeom>
            <a:avLst/>
            <a:gdLst/>
            <a:ahLst/>
            <a:cxnLst/>
            <a:rect l="l" t="t" r="r" b="b"/>
            <a:pathLst>
              <a:path w="3748045" h="3699633">
                <a:moveTo>
                  <a:pt x="0" y="0"/>
                </a:moveTo>
                <a:lnTo>
                  <a:pt x="3748045" y="0"/>
                </a:lnTo>
                <a:lnTo>
                  <a:pt x="3748045" y="3699633"/>
                </a:lnTo>
                <a:lnTo>
                  <a:pt x="0" y="36996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 rot="284264">
            <a:off x="11988870" y="2446334"/>
            <a:ext cx="6158768" cy="4666395"/>
            <a:chOff x="0" y="0"/>
            <a:chExt cx="1622062" cy="122900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22062" cy="1229009"/>
            </a:xfrm>
            <a:custGeom>
              <a:avLst/>
              <a:gdLst/>
              <a:ahLst/>
              <a:cxnLst/>
              <a:rect l="l" t="t" r="r" b="b"/>
              <a:pathLst>
                <a:path w="1622062" h="1229009">
                  <a:moveTo>
                    <a:pt x="40226" y="0"/>
                  </a:moveTo>
                  <a:lnTo>
                    <a:pt x="1581837" y="0"/>
                  </a:lnTo>
                  <a:cubicBezTo>
                    <a:pt x="1592505" y="0"/>
                    <a:pt x="1602737" y="4238"/>
                    <a:pt x="1610281" y="11782"/>
                  </a:cubicBezTo>
                  <a:cubicBezTo>
                    <a:pt x="1617824" y="19326"/>
                    <a:pt x="1622062" y="29557"/>
                    <a:pt x="1622062" y="40226"/>
                  </a:cubicBezTo>
                  <a:lnTo>
                    <a:pt x="1622062" y="1188784"/>
                  </a:lnTo>
                  <a:cubicBezTo>
                    <a:pt x="1622062" y="1211000"/>
                    <a:pt x="1604053" y="1229009"/>
                    <a:pt x="1581837" y="1229009"/>
                  </a:cubicBezTo>
                  <a:lnTo>
                    <a:pt x="40226" y="1229009"/>
                  </a:lnTo>
                  <a:cubicBezTo>
                    <a:pt x="29557" y="1229009"/>
                    <a:pt x="19326" y="1224771"/>
                    <a:pt x="11782" y="1217228"/>
                  </a:cubicBezTo>
                  <a:cubicBezTo>
                    <a:pt x="4238" y="1209684"/>
                    <a:pt x="0" y="1199452"/>
                    <a:pt x="0" y="1188784"/>
                  </a:cubicBezTo>
                  <a:lnTo>
                    <a:pt x="0" y="40226"/>
                  </a:lnTo>
                  <a:cubicBezTo>
                    <a:pt x="0" y="18010"/>
                    <a:pt x="18010" y="0"/>
                    <a:pt x="40226" y="0"/>
                  </a:cubicBezTo>
                  <a:close/>
                </a:path>
              </a:pathLst>
            </a:custGeom>
            <a:solidFill>
              <a:srgbClr val="E6E5ED"/>
            </a:solidFill>
            <a:ln cap="rnd">
              <a:noFill/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76200"/>
              <a:ext cx="1622062" cy="1152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 rot="284264">
            <a:off x="12346885" y="2704871"/>
            <a:ext cx="5384788" cy="4130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6"/>
              </a:lnSpc>
            </a:pPr>
            <a:r>
              <a:rPr lang="en-US" sz="2951" spc="-9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Насилието може да бъде различно – физическо, вербално, социално или онлайн. Понякога не оставя видими следи, но винаги оставя емоционални рани. В училище това може да повлияе на самочувствието, успеха и настроението на учениците.</a:t>
            </a:r>
          </a:p>
        </p:txBody>
      </p:sp>
      <p:sp>
        <p:nvSpPr>
          <p:cNvPr id="15" name="Freeform 15"/>
          <p:cNvSpPr/>
          <p:nvPr/>
        </p:nvSpPr>
        <p:spPr>
          <a:xfrm rot="-3893465">
            <a:off x="3389548" y="6822957"/>
            <a:ext cx="577338" cy="939456"/>
          </a:xfrm>
          <a:custGeom>
            <a:avLst/>
            <a:gdLst/>
            <a:ahLst/>
            <a:cxnLst/>
            <a:rect l="l" t="t" r="r" b="b"/>
            <a:pathLst>
              <a:path w="577338" h="939456">
                <a:moveTo>
                  <a:pt x="0" y="0"/>
                </a:moveTo>
                <a:lnTo>
                  <a:pt x="577338" y="0"/>
                </a:lnTo>
                <a:lnTo>
                  <a:pt x="577338" y="939456"/>
                </a:lnTo>
                <a:lnTo>
                  <a:pt x="0" y="939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954469" y="5143500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82283" y="624110"/>
            <a:ext cx="11233115" cy="118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62"/>
              </a:lnSpc>
            </a:pPr>
            <a:r>
              <a:rPr lang="en-US" sz="11899" spc="-36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Видове</a:t>
            </a:r>
            <a:r>
              <a:rPr lang="en-US" sz="11899" spc="-36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11899" spc="-36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</a:t>
            </a:r>
            <a:endParaRPr lang="en-US" sz="11899" spc="-368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50183" y="2744513"/>
            <a:ext cx="16497317" cy="8906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62"/>
              </a:lnSpc>
            </a:pPr>
            <a:r>
              <a:rPr lang="en-US" sz="6000" spc="-30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1.Физическо </a:t>
            </a:r>
            <a:r>
              <a:rPr lang="en-US" sz="6000" spc="-30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</a:t>
            </a:r>
            <a:r>
              <a:rPr lang="en-US" sz="6000" spc="-30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</a:p>
        </p:txBody>
      </p:sp>
      <p:sp>
        <p:nvSpPr>
          <p:cNvPr id="5" name="Freeform 5"/>
          <p:cNvSpPr/>
          <p:nvPr/>
        </p:nvSpPr>
        <p:spPr>
          <a:xfrm>
            <a:off x="9829800" y="3635141"/>
            <a:ext cx="6639490" cy="6305375"/>
          </a:xfrm>
          <a:custGeom>
            <a:avLst/>
            <a:gdLst/>
            <a:ahLst/>
            <a:cxnLst/>
            <a:rect l="l" t="t" r="r" b="b"/>
            <a:pathLst>
              <a:path w="5907688" h="5503996">
                <a:moveTo>
                  <a:pt x="0" y="0"/>
                </a:moveTo>
                <a:lnTo>
                  <a:pt x="5907688" y="0"/>
                </a:lnTo>
                <a:lnTo>
                  <a:pt x="5907688" y="5503996"/>
                </a:lnTo>
                <a:lnTo>
                  <a:pt x="0" y="55039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575517" y="5061284"/>
            <a:ext cx="5898739" cy="3965146"/>
            <a:chOff x="0" y="0"/>
            <a:chExt cx="1553577" cy="10443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53577" cy="1044318"/>
            </a:xfrm>
            <a:custGeom>
              <a:avLst/>
              <a:gdLst/>
              <a:ahLst/>
              <a:cxnLst/>
              <a:rect l="l" t="t" r="r" b="b"/>
              <a:pathLst>
                <a:path w="1553577" h="1044318">
                  <a:moveTo>
                    <a:pt x="41999" y="0"/>
                  </a:moveTo>
                  <a:lnTo>
                    <a:pt x="1511578" y="0"/>
                  </a:lnTo>
                  <a:cubicBezTo>
                    <a:pt x="1522717" y="0"/>
                    <a:pt x="1533400" y="4425"/>
                    <a:pt x="1541276" y="12301"/>
                  </a:cubicBezTo>
                  <a:cubicBezTo>
                    <a:pt x="1549152" y="20178"/>
                    <a:pt x="1553577" y="30860"/>
                    <a:pt x="1553577" y="41999"/>
                  </a:cubicBezTo>
                  <a:lnTo>
                    <a:pt x="1553577" y="1002319"/>
                  </a:lnTo>
                  <a:cubicBezTo>
                    <a:pt x="1553577" y="1013458"/>
                    <a:pt x="1549152" y="1024141"/>
                    <a:pt x="1541276" y="1032017"/>
                  </a:cubicBezTo>
                  <a:cubicBezTo>
                    <a:pt x="1533400" y="1039893"/>
                    <a:pt x="1522717" y="1044318"/>
                    <a:pt x="1511578" y="1044318"/>
                  </a:cubicBezTo>
                  <a:lnTo>
                    <a:pt x="41999" y="1044318"/>
                  </a:lnTo>
                  <a:cubicBezTo>
                    <a:pt x="30860" y="1044318"/>
                    <a:pt x="20178" y="1039893"/>
                    <a:pt x="12301" y="1032017"/>
                  </a:cubicBezTo>
                  <a:cubicBezTo>
                    <a:pt x="4425" y="1024141"/>
                    <a:pt x="0" y="1013458"/>
                    <a:pt x="0" y="1002319"/>
                  </a:cubicBezTo>
                  <a:lnTo>
                    <a:pt x="0" y="41999"/>
                  </a:lnTo>
                  <a:cubicBezTo>
                    <a:pt x="0" y="30860"/>
                    <a:pt x="4425" y="20178"/>
                    <a:pt x="12301" y="12301"/>
                  </a:cubicBezTo>
                  <a:cubicBezTo>
                    <a:pt x="20178" y="4425"/>
                    <a:pt x="30860" y="0"/>
                    <a:pt x="41999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76200"/>
              <a:ext cx="1553577" cy="968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50036" y="5423764"/>
            <a:ext cx="5346924" cy="3328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8"/>
              </a:lnSpc>
            </a:pP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Това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е,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когато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някой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удря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рита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блъска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или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щипе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друг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човек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Може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повреждат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вещи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Освен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болка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тялото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жертвата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често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чувства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емоционално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399" spc="-105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наранена</a:t>
            </a:r>
            <a:r>
              <a:rPr lang="en-US" sz="3399" spc="-105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</a:t>
            </a:r>
          </a:p>
        </p:txBody>
      </p:sp>
      <p:sp>
        <p:nvSpPr>
          <p:cNvPr id="10" name="Freeform 10"/>
          <p:cNvSpPr/>
          <p:nvPr/>
        </p:nvSpPr>
        <p:spPr>
          <a:xfrm rot="-3893465">
            <a:off x="13270098" y="3478584"/>
            <a:ext cx="577338" cy="939456"/>
          </a:xfrm>
          <a:custGeom>
            <a:avLst/>
            <a:gdLst/>
            <a:ahLst/>
            <a:cxnLst/>
            <a:rect l="l" t="t" r="r" b="b"/>
            <a:pathLst>
              <a:path w="577338" h="939456">
                <a:moveTo>
                  <a:pt x="0" y="0"/>
                </a:moveTo>
                <a:lnTo>
                  <a:pt x="577339" y="0"/>
                </a:lnTo>
                <a:lnTo>
                  <a:pt x="577339" y="939456"/>
                </a:lnTo>
                <a:lnTo>
                  <a:pt x="0" y="9394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332094" y="-3176604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1717" y="685521"/>
            <a:ext cx="15521818" cy="21826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70"/>
              </a:lnSpc>
            </a:pPr>
            <a:r>
              <a:rPr lang="en-US" sz="9600" spc="-341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2.Вербално и </a:t>
            </a:r>
            <a:r>
              <a:rPr lang="en-US" sz="9600" spc="-341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социално</a:t>
            </a:r>
            <a:r>
              <a:rPr lang="en-US" sz="9600" spc="-341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9600" spc="-341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</a:t>
            </a:r>
            <a:endParaRPr lang="en-US" sz="9600" spc="-341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900652" y="4032943"/>
            <a:ext cx="4486696" cy="5194439"/>
          </a:xfrm>
          <a:custGeom>
            <a:avLst/>
            <a:gdLst/>
            <a:ahLst/>
            <a:cxnLst/>
            <a:rect l="l" t="t" r="r" b="b"/>
            <a:pathLst>
              <a:path w="4486696" h="5194439">
                <a:moveTo>
                  <a:pt x="0" y="0"/>
                </a:moveTo>
                <a:lnTo>
                  <a:pt x="4486696" y="0"/>
                </a:lnTo>
                <a:lnTo>
                  <a:pt x="4486696" y="5194439"/>
                </a:lnTo>
                <a:lnTo>
                  <a:pt x="0" y="51944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880946" y="4703673"/>
            <a:ext cx="4821312" cy="4431922"/>
            <a:chOff x="0" y="0"/>
            <a:chExt cx="1269811" cy="11672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69811" cy="1167255"/>
            </a:xfrm>
            <a:custGeom>
              <a:avLst/>
              <a:gdLst/>
              <a:ahLst/>
              <a:cxnLst/>
              <a:rect l="l" t="t" r="r" b="b"/>
              <a:pathLst>
                <a:path w="1269811" h="1167255">
                  <a:moveTo>
                    <a:pt x="51385" y="0"/>
                  </a:moveTo>
                  <a:lnTo>
                    <a:pt x="1218426" y="0"/>
                  </a:lnTo>
                  <a:cubicBezTo>
                    <a:pt x="1246805" y="0"/>
                    <a:pt x="1269811" y="23006"/>
                    <a:pt x="1269811" y="51385"/>
                  </a:cubicBezTo>
                  <a:lnTo>
                    <a:pt x="1269811" y="1115870"/>
                  </a:lnTo>
                  <a:cubicBezTo>
                    <a:pt x="1269811" y="1144249"/>
                    <a:pt x="1246805" y="1167255"/>
                    <a:pt x="1218426" y="1167255"/>
                  </a:cubicBezTo>
                  <a:lnTo>
                    <a:pt x="51385" y="1167255"/>
                  </a:lnTo>
                  <a:cubicBezTo>
                    <a:pt x="23006" y="1167255"/>
                    <a:pt x="0" y="1144249"/>
                    <a:pt x="0" y="1115870"/>
                  </a:cubicBezTo>
                  <a:lnTo>
                    <a:pt x="0" y="51385"/>
                  </a:lnTo>
                  <a:cubicBezTo>
                    <a:pt x="0" y="23006"/>
                    <a:pt x="23006" y="0"/>
                    <a:pt x="51385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76200"/>
              <a:ext cx="1269811" cy="1091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102060" y="2628900"/>
            <a:ext cx="5333942" cy="3724040"/>
            <a:chOff x="0" y="0"/>
            <a:chExt cx="1404824" cy="9808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04824" cy="980817"/>
            </a:xfrm>
            <a:custGeom>
              <a:avLst/>
              <a:gdLst/>
              <a:ahLst/>
              <a:cxnLst/>
              <a:rect l="l" t="t" r="r" b="b"/>
              <a:pathLst>
                <a:path w="1404824" h="980817">
                  <a:moveTo>
                    <a:pt x="46446" y="0"/>
                  </a:moveTo>
                  <a:lnTo>
                    <a:pt x="1358378" y="0"/>
                  </a:lnTo>
                  <a:cubicBezTo>
                    <a:pt x="1370696" y="0"/>
                    <a:pt x="1382510" y="4893"/>
                    <a:pt x="1391221" y="13604"/>
                  </a:cubicBezTo>
                  <a:cubicBezTo>
                    <a:pt x="1399931" y="22314"/>
                    <a:pt x="1404824" y="34128"/>
                    <a:pt x="1404824" y="46446"/>
                  </a:cubicBezTo>
                  <a:lnTo>
                    <a:pt x="1404824" y="934371"/>
                  </a:lnTo>
                  <a:cubicBezTo>
                    <a:pt x="1404824" y="960023"/>
                    <a:pt x="1384030" y="980817"/>
                    <a:pt x="1358378" y="980817"/>
                  </a:cubicBezTo>
                  <a:lnTo>
                    <a:pt x="46446" y="980817"/>
                  </a:lnTo>
                  <a:cubicBezTo>
                    <a:pt x="20795" y="980817"/>
                    <a:pt x="0" y="960023"/>
                    <a:pt x="0" y="934371"/>
                  </a:cubicBezTo>
                  <a:lnTo>
                    <a:pt x="0" y="46446"/>
                  </a:lnTo>
                  <a:cubicBezTo>
                    <a:pt x="0" y="20795"/>
                    <a:pt x="20795" y="0"/>
                    <a:pt x="46446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76200"/>
              <a:ext cx="1404824" cy="90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3390802" y="-1962577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740727" y="1028700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250705" y="5244293"/>
            <a:ext cx="4085659" cy="3089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</a:pP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Това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са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обиди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заплахи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подигравки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или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наричане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с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обидни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имена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Думите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могат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наранят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дълбоко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съсипят</a:t>
            </a:r>
            <a:r>
              <a:rPr lang="en-US" sz="3156" spc="-97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56" spc="-97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самочувствието</a:t>
            </a:r>
            <a:endParaRPr lang="en-US" sz="3156" spc="-97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454478" y="2963637"/>
            <a:ext cx="4629105" cy="3054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3"/>
              </a:lnSpc>
            </a:pP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Това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е,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когато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някой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изключва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друг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човек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от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групата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разпространява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слухове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или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манипулира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приятелства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Жертвата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чувства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самотна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3121" spc="-96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нежелана</a:t>
            </a:r>
            <a:r>
              <a:rPr lang="en-US" sz="3121" spc="-96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97676" y="-1638945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11845" y="3739810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893465">
            <a:off x="11014116" y="3394639"/>
            <a:ext cx="577338" cy="939456"/>
          </a:xfrm>
          <a:custGeom>
            <a:avLst/>
            <a:gdLst/>
            <a:ahLst/>
            <a:cxnLst/>
            <a:rect l="l" t="t" r="r" b="b"/>
            <a:pathLst>
              <a:path w="577338" h="939456">
                <a:moveTo>
                  <a:pt x="0" y="0"/>
                </a:moveTo>
                <a:lnTo>
                  <a:pt x="577338" y="0"/>
                </a:lnTo>
                <a:lnTo>
                  <a:pt x="577338" y="939456"/>
                </a:lnTo>
                <a:lnTo>
                  <a:pt x="0" y="9394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801600" y="3403651"/>
            <a:ext cx="5152146" cy="5255074"/>
          </a:xfrm>
          <a:custGeom>
            <a:avLst/>
            <a:gdLst/>
            <a:ahLst/>
            <a:cxnLst/>
            <a:rect l="l" t="t" r="r" b="b"/>
            <a:pathLst>
              <a:path w="5152146" h="5255074">
                <a:moveTo>
                  <a:pt x="0" y="0"/>
                </a:moveTo>
                <a:lnTo>
                  <a:pt x="5152145" y="0"/>
                </a:lnTo>
                <a:lnTo>
                  <a:pt x="5152145" y="5255074"/>
                </a:lnTo>
                <a:lnTo>
                  <a:pt x="0" y="52550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4905" y="1110915"/>
            <a:ext cx="17507295" cy="1286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94"/>
              </a:lnSpc>
            </a:pPr>
            <a:r>
              <a:rPr lang="bg-BG" sz="12980" spc="-402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3. </a:t>
            </a:r>
            <a:r>
              <a:rPr lang="en-US" sz="12980" spc="-402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Кибернасилие</a:t>
            </a:r>
            <a:endParaRPr lang="en-US" sz="12980" spc="-402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17516" y="3880725"/>
            <a:ext cx="9637435" cy="380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1"/>
              </a:lnSpc>
            </a:pP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То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случва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онлайн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–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чрез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социални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мрежи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чатове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или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съобщения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Може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включва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обидни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коментари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публикуване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снимки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или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разпространяване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слухове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Кибернасилието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е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опасно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защото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случва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всяко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време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може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достигне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много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892" spc="-120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хора</a:t>
            </a:r>
            <a:r>
              <a:rPr lang="en-US" sz="3892" spc="-120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97676" y="-1638945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11845" y="3739810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02997">
            <a:off x="853488" y="3567782"/>
            <a:ext cx="2584395" cy="5314952"/>
          </a:xfrm>
          <a:custGeom>
            <a:avLst/>
            <a:gdLst/>
            <a:ahLst/>
            <a:cxnLst/>
            <a:rect l="l" t="t" r="r" b="b"/>
            <a:pathLst>
              <a:path w="2584395" h="5314952">
                <a:moveTo>
                  <a:pt x="0" y="0"/>
                </a:moveTo>
                <a:lnTo>
                  <a:pt x="2584395" y="0"/>
                </a:lnTo>
                <a:lnTo>
                  <a:pt x="2584395" y="5314952"/>
                </a:lnTo>
                <a:lnTo>
                  <a:pt x="0" y="53149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856677" y="3634829"/>
            <a:ext cx="2402623" cy="5180857"/>
          </a:xfrm>
          <a:custGeom>
            <a:avLst/>
            <a:gdLst/>
            <a:ahLst/>
            <a:cxnLst/>
            <a:rect l="l" t="t" r="r" b="b"/>
            <a:pathLst>
              <a:path w="2402623" h="5180857">
                <a:moveTo>
                  <a:pt x="2402623" y="0"/>
                </a:moveTo>
                <a:lnTo>
                  <a:pt x="0" y="0"/>
                </a:lnTo>
                <a:lnTo>
                  <a:pt x="0" y="5180858"/>
                </a:lnTo>
                <a:lnTo>
                  <a:pt x="2402623" y="5180858"/>
                </a:lnTo>
                <a:lnTo>
                  <a:pt x="2402623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71600" y="628888"/>
            <a:ext cx="16126685" cy="1053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61"/>
              </a:lnSpc>
            </a:pPr>
            <a:r>
              <a:rPr lang="en-US" sz="10599" spc="-32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Как</a:t>
            </a:r>
            <a:r>
              <a:rPr lang="en-US" sz="10599" spc="-32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10599" spc="-32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10599" spc="-32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10599" spc="-32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спрем</a:t>
            </a:r>
            <a:r>
              <a:rPr lang="en-US" sz="10599" spc="-32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10599" spc="-32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насилието</a:t>
            </a:r>
            <a:r>
              <a:rPr lang="bg-BG" sz="10599" spc="-32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?</a:t>
            </a:r>
            <a:endParaRPr lang="en-US" sz="10599" spc="-328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92464" y="2137714"/>
            <a:ext cx="11264213" cy="7533306"/>
            <a:chOff x="0" y="0"/>
            <a:chExt cx="2258546" cy="153961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58546" cy="1539611"/>
            </a:xfrm>
            <a:custGeom>
              <a:avLst/>
              <a:gdLst/>
              <a:ahLst/>
              <a:cxnLst/>
              <a:rect l="l" t="t" r="r" b="b"/>
              <a:pathLst>
                <a:path w="2258546" h="1539611">
                  <a:moveTo>
                    <a:pt x="26355" y="0"/>
                  </a:moveTo>
                  <a:lnTo>
                    <a:pt x="2232191" y="0"/>
                  </a:lnTo>
                  <a:cubicBezTo>
                    <a:pt x="2246747" y="0"/>
                    <a:pt x="2258546" y="11800"/>
                    <a:pt x="2258546" y="26355"/>
                  </a:cubicBezTo>
                  <a:lnTo>
                    <a:pt x="2258546" y="1513256"/>
                  </a:lnTo>
                  <a:cubicBezTo>
                    <a:pt x="2258546" y="1520246"/>
                    <a:pt x="2255769" y="1526949"/>
                    <a:pt x="2250827" y="1531892"/>
                  </a:cubicBezTo>
                  <a:cubicBezTo>
                    <a:pt x="2245884" y="1536834"/>
                    <a:pt x="2239181" y="1539611"/>
                    <a:pt x="2232191" y="1539611"/>
                  </a:cubicBezTo>
                  <a:lnTo>
                    <a:pt x="26355" y="1539611"/>
                  </a:lnTo>
                  <a:cubicBezTo>
                    <a:pt x="19365" y="1539611"/>
                    <a:pt x="12662" y="1536834"/>
                    <a:pt x="7719" y="1531892"/>
                  </a:cubicBezTo>
                  <a:cubicBezTo>
                    <a:pt x="2777" y="1526949"/>
                    <a:pt x="0" y="1520246"/>
                    <a:pt x="0" y="1513256"/>
                  </a:cubicBezTo>
                  <a:lnTo>
                    <a:pt x="0" y="26355"/>
                  </a:lnTo>
                  <a:cubicBezTo>
                    <a:pt x="0" y="19365"/>
                    <a:pt x="2777" y="12662"/>
                    <a:pt x="7719" y="7719"/>
                  </a:cubicBezTo>
                  <a:cubicBezTo>
                    <a:pt x="12662" y="2777"/>
                    <a:pt x="19365" y="0"/>
                    <a:pt x="26355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76200"/>
              <a:ext cx="2258546" cy="14634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212043" y="2948904"/>
            <a:ext cx="9843927" cy="628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3"/>
              </a:lnSpc>
            </a:pP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1.Образование</a:t>
            </a:r>
          </a:p>
          <a:p>
            <a:pPr algn="ctr">
              <a:lnSpc>
                <a:spcPts val="3503"/>
              </a:lnSpc>
            </a:pP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Важно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е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учениците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знаят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какво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е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насилието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какви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последствията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Чрез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разговори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кампании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обучения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можем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научим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хората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уважават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другите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</a:t>
            </a:r>
          </a:p>
          <a:p>
            <a:pPr algn="ctr">
              <a:lnSpc>
                <a:spcPts val="3503"/>
              </a:lnSpc>
            </a:pP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2.Ранна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намеса</a:t>
            </a:r>
            <a:endParaRPr lang="en-US" sz="4000" spc="-98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  <a:p>
            <a:pPr algn="ctr">
              <a:lnSpc>
                <a:spcPts val="3503"/>
              </a:lnSpc>
            </a:pP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Учителите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персоналът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трябва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знаят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как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разпознават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признаците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–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например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промяна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в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поведението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затваряне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в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себе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си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или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наранявания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Колкото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по-рано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помогне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толкова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по-малко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ще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страда</a:t>
            </a:r>
            <a:r>
              <a:rPr lang="en-US" sz="4000" spc="-98" dirty="0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4000" spc="-98" dirty="0" err="1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жертвата</a:t>
            </a:r>
            <a:endParaRPr lang="en-US" sz="4000" spc="-98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  <a:p>
            <a:pPr algn="ctr">
              <a:lnSpc>
                <a:spcPts val="3503"/>
              </a:lnSpc>
            </a:pPr>
            <a:endParaRPr lang="en-US" sz="3185" spc="-98" dirty="0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11" name="Freeform 11"/>
          <p:cNvSpPr/>
          <p:nvPr/>
        </p:nvSpPr>
        <p:spPr>
          <a:xfrm rot="-3893465">
            <a:off x="14727351" y="3282938"/>
            <a:ext cx="577338" cy="939456"/>
          </a:xfrm>
          <a:custGeom>
            <a:avLst/>
            <a:gdLst/>
            <a:ahLst/>
            <a:cxnLst/>
            <a:rect l="l" t="t" r="r" b="b"/>
            <a:pathLst>
              <a:path w="577338" h="939456">
                <a:moveTo>
                  <a:pt x="0" y="0"/>
                </a:moveTo>
                <a:lnTo>
                  <a:pt x="577338" y="0"/>
                </a:lnTo>
                <a:lnTo>
                  <a:pt x="577338" y="939456"/>
                </a:lnTo>
                <a:lnTo>
                  <a:pt x="0" y="939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4968002">
            <a:off x="2398564" y="5479830"/>
            <a:ext cx="528805" cy="975982"/>
          </a:xfrm>
          <a:custGeom>
            <a:avLst/>
            <a:gdLst/>
            <a:ahLst/>
            <a:cxnLst/>
            <a:rect l="l" t="t" r="r" b="b"/>
            <a:pathLst>
              <a:path w="528805" h="975982">
                <a:moveTo>
                  <a:pt x="0" y="0"/>
                </a:moveTo>
                <a:lnTo>
                  <a:pt x="528805" y="0"/>
                </a:lnTo>
                <a:lnTo>
                  <a:pt x="528805" y="975982"/>
                </a:lnTo>
                <a:lnTo>
                  <a:pt x="0" y="9759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010369" y="5208450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28170" y="-3550606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19530">
            <a:off x="6932852" y="4045002"/>
            <a:ext cx="4737656" cy="5006770"/>
          </a:xfrm>
          <a:custGeom>
            <a:avLst/>
            <a:gdLst/>
            <a:ahLst/>
            <a:cxnLst/>
            <a:rect l="l" t="t" r="r" b="b"/>
            <a:pathLst>
              <a:path w="4737656" h="5006770">
                <a:moveTo>
                  <a:pt x="0" y="0"/>
                </a:moveTo>
                <a:lnTo>
                  <a:pt x="4737656" y="0"/>
                </a:lnTo>
                <a:lnTo>
                  <a:pt x="4737656" y="5006770"/>
                </a:lnTo>
                <a:lnTo>
                  <a:pt x="0" y="50067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1811001" y="176720"/>
            <a:ext cx="6100320" cy="7176580"/>
            <a:chOff x="0" y="0"/>
            <a:chExt cx="1460488" cy="1307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60488" cy="1307980"/>
            </a:xfrm>
            <a:custGeom>
              <a:avLst/>
              <a:gdLst/>
              <a:ahLst/>
              <a:cxnLst/>
              <a:rect l="l" t="t" r="r" b="b"/>
              <a:pathLst>
                <a:path w="1460488" h="1307980">
                  <a:moveTo>
                    <a:pt x="40756" y="0"/>
                  </a:moveTo>
                  <a:lnTo>
                    <a:pt x="1419731" y="0"/>
                  </a:lnTo>
                  <a:cubicBezTo>
                    <a:pt x="1430541" y="0"/>
                    <a:pt x="1440907" y="4294"/>
                    <a:pt x="1448550" y="11937"/>
                  </a:cubicBezTo>
                  <a:cubicBezTo>
                    <a:pt x="1456194" y="19581"/>
                    <a:pt x="1460488" y="29947"/>
                    <a:pt x="1460488" y="40756"/>
                  </a:cubicBezTo>
                  <a:lnTo>
                    <a:pt x="1460488" y="1267224"/>
                  </a:lnTo>
                  <a:cubicBezTo>
                    <a:pt x="1460488" y="1278033"/>
                    <a:pt x="1456194" y="1288400"/>
                    <a:pt x="1448550" y="1296043"/>
                  </a:cubicBezTo>
                  <a:cubicBezTo>
                    <a:pt x="1440907" y="1303686"/>
                    <a:pt x="1430541" y="1307980"/>
                    <a:pt x="1419731" y="1307980"/>
                  </a:cubicBezTo>
                  <a:lnTo>
                    <a:pt x="40756" y="1307980"/>
                  </a:lnTo>
                  <a:cubicBezTo>
                    <a:pt x="18247" y="1307980"/>
                    <a:pt x="0" y="1289733"/>
                    <a:pt x="0" y="1267224"/>
                  </a:cubicBezTo>
                  <a:lnTo>
                    <a:pt x="0" y="40756"/>
                  </a:lnTo>
                  <a:cubicBezTo>
                    <a:pt x="0" y="29947"/>
                    <a:pt x="4294" y="19581"/>
                    <a:pt x="11937" y="11937"/>
                  </a:cubicBezTo>
                  <a:cubicBezTo>
                    <a:pt x="19581" y="4294"/>
                    <a:pt x="29947" y="0"/>
                    <a:pt x="40756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76200"/>
              <a:ext cx="1460488" cy="1231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76680" y="934754"/>
            <a:ext cx="6585388" cy="6962476"/>
            <a:chOff x="0" y="0"/>
            <a:chExt cx="1494632" cy="110877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4632" cy="1108773"/>
            </a:xfrm>
            <a:custGeom>
              <a:avLst/>
              <a:gdLst/>
              <a:ahLst/>
              <a:cxnLst/>
              <a:rect l="l" t="t" r="r" b="b"/>
              <a:pathLst>
                <a:path w="1494632" h="1108773">
                  <a:moveTo>
                    <a:pt x="39825" y="0"/>
                  </a:moveTo>
                  <a:lnTo>
                    <a:pt x="1454807" y="0"/>
                  </a:lnTo>
                  <a:cubicBezTo>
                    <a:pt x="1476802" y="0"/>
                    <a:pt x="1494632" y="17830"/>
                    <a:pt x="1494632" y="39825"/>
                  </a:cubicBezTo>
                  <a:lnTo>
                    <a:pt x="1494632" y="1068948"/>
                  </a:lnTo>
                  <a:cubicBezTo>
                    <a:pt x="1494632" y="1090943"/>
                    <a:pt x="1476802" y="1108773"/>
                    <a:pt x="1454807" y="1108773"/>
                  </a:cubicBezTo>
                  <a:lnTo>
                    <a:pt x="39825" y="1108773"/>
                  </a:lnTo>
                  <a:cubicBezTo>
                    <a:pt x="17830" y="1108773"/>
                    <a:pt x="0" y="1090943"/>
                    <a:pt x="0" y="1068948"/>
                  </a:cubicBezTo>
                  <a:lnTo>
                    <a:pt x="0" y="39825"/>
                  </a:lnTo>
                  <a:cubicBezTo>
                    <a:pt x="0" y="17830"/>
                    <a:pt x="17830" y="0"/>
                    <a:pt x="39825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76200"/>
              <a:ext cx="1494632" cy="1032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76735" y="2116081"/>
            <a:ext cx="5858108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1"/>
              </a:lnSpc>
              <a:spcBef>
                <a:spcPct val="0"/>
              </a:spcBef>
            </a:pP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3.Подкрепа</a:t>
            </a:r>
          </a:p>
          <a:p>
            <a:pPr algn="ctr">
              <a:lnSpc>
                <a:spcPts val="3621"/>
              </a:lnSpc>
              <a:spcBef>
                <a:spcPct val="0"/>
              </a:spcBef>
            </a:pP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Учениците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трябва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могат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споделят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проблемите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си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без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страх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Доверието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между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ученици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учители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помага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спре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насилието.Дори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ако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само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наблюдаваме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насилие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трябва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мълчим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.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Малък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жест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подкрепа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към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жертвата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може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направи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голяма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80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разлика</a:t>
            </a:r>
            <a:r>
              <a:rPr lang="en-US" sz="3200" spc="-8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82555" y="1294019"/>
            <a:ext cx="5528709" cy="4796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96"/>
              </a:lnSpc>
              <a:spcBef>
                <a:spcPct val="0"/>
              </a:spcBef>
            </a:pP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Важно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е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защитаваме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тези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които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могат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сами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защитят.Ако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видим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нещо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нередно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трябва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кажем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възрастен.Подкрепата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от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приятел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може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даде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сила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и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смелост.Добрите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думи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могат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помогнат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повече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отколкото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си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мислим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.</a:t>
            </a:r>
          </a:p>
          <a:p>
            <a:pPr algn="ctr">
              <a:lnSpc>
                <a:spcPts val="3396"/>
              </a:lnSpc>
              <a:spcBef>
                <a:spcPct val="0"/>
              </a:spcBef>
            </a:pP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Когато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сме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заедно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,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можем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да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спрем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3200" spc="-75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насилието</a:t>
            </a:r>
            <a:r>
              <a:rPr lang="en-US" sz="3200" spc="-7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85933" y="-2044579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545336" y="809625"/>
            <a:ext cx="8320104" cy="8320104"/>
          </a:xfrm>
          <a:custGeom>
            <a:avLst/>
            <a:gdLst/>
            <a:ahLst/>
            <a:cxnLst/>
            <a:rect l="l" t="t" r="r" b="b"/>
            <a:pathLst>
              <a:path w="8320104" h="8320104">
                <a:moveTo>
                  <a:pt x="0" y="0"/>
                </a:moveTo>
                <a:lnTo>
                  <a:pt x="8320104" y="0"/>
                </a:lnTo>
                <a:lnTo>
                  <a:pt x="8320104" y="8320104"/>
                </a:lnTo>
                <a:lnTo>
                  <a:pt x="0" y="83201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104827" y="3134961"/>
            <a:ext cx="7556379" cy="5481585"/>
            <a:chOff x="0" y="0"/>
            <a:chExt cx="1815549" cy="13170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15549" cy="1317045"/>
            </a:xfrm>
            <a:custGeom>
              <a:avLst/>
              <a:gdLst/>
              <a:ahLst/>
              <a:cxnLst/>
              <a:rect l="l" t="t" r="r" b="b"/>
              <a:pathLst>
                <a:path w="1815549" h="1317045">
                  <a:moveTo>
                    <a:pt x="32786" y="0"/>
                  </a:moveTo>
                  <a:lnTo>
                    <a:pt x="1782763" y="0"/>
                  </a:lnTo>
                  <a:cubicBezTo>
                    <a:pt x="1800871" y="0"/>
                    <a:pt x="1815549" y="14679"/>
                    <a:pt x="1815549" y="32786"/>
                  </a:cubicBezTo>
                  <a:lnTo>
                    <a:pt x="1815549" y="1284259"/>
                  </a:lnTo>
                  <a:cubicBezTo>
                    <a:pt x="1815549" y="1292954"/>
                    <a:pt x="1812095" y="1301293"/>
                    <a:pt x="1805947" y="1307442"/>
                  </a:cubicBezTo>
                  <a:cubicBezTo>
                    <a:pt x="1799798" y="1313590"/>
                    <a:pt x="1791459" y="1317045"/>
                    <a:pt x="1782763" y="1317045"/>
                  </a:cubicBezTo>
                  <a:lnTo>
                    <a:pt x="32786" y="1317045"/>
                  </a:lnTo>
                  <a:cubicBezTo>
                    <a:pt x="14679" y="1317045"/>
                    <a:pt x="0" y="1302366"/>
                    <a:pt x="0" y="1284259"/>
                  </a:cubicBezTo>
                  <a:lnTo>
                    <a:pt x="0" y="32786"/>
                  </a:lnTo>
                  <a:cubicBezTo>
                    <a:pt x="0" y="14679"/>
                    <a:pt x="14679" y="0"/>
                    <a:pt x="32786" y="0"/>
                  </a:cubicBezTo>
                  <a:close/>
                </a:path>
              </a:pathLst>
            </a:custGeom>
            <a:solidFill>
              <a:srgbClr val="E6E5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76200"/>
              <a:ext cx="1815549" cy="1240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3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6624879">
            <a:off x="14843200" y="2230848"/>
            <a:ext cx="577338" cy="939456"/>
          </a:xfrm>
          <a:custGeom>
            <a:avLst/>
            <a:gdLst/>
            <a:ahLst/>
            <a:cxnLst/>
            <a:rect l="l" t="t" r="r" b="b"/>
            <a:pathLst>
              <a:path w="577338" h="939456">
                <a:moveTo>
                  <a:pt x="0" y="0"/>
                </a:moveTo>
                <a:lnTo>
                  <a:pt x="577338" y="0"/>
                </a:lnTo>
                <a:lnTo>
                  <a:pt x="577338" y="939456"/>
                </a:lnTo>
                <a:lnTo>
                  <a:pt x="0" y="9394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94008" y="2875311"/>
            <a:ext cx="6361790" cy="6254418"/>
          </a:xfrm>
          <a:custGeom>
            <a:avLst/>
            <a:gdLst/>
            <a:ahLst/>
            <a:cxnLst/>
            <a:rect l="l" t="t" r="r" b="b"/>
            <a:pathLst>
              <a:path w="6361790" h="6254418">
                <a:moveTo>
                  <a:pt x="0" y="0"/>
                </a:moveTo>
                <a:lnTo>
                  <a:pt x="6361790" y="0"/>
                </a:lnTo>
                <a:lnTo>
                  <a:pt x="6361790" y="6254418"/>
                </a:lnTo>
                <a:lnTo>
                  <a:pt x="0" y="62544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051111" y="503205"/>
            <a:ext cx="9670094" cy="219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83"/>
              </a:lnSpc>
            </a:pPr>
            <a:r>
              <a:rPr lang="en-US" sz="13484" spc="-418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Заключение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412901" y="3829649"/>
            <a:ext cx="6940231" cy="4429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4"/>
              </a:lnSpc>
            </a:pPr>
            <a:r>
              <a:rPr lang="en-US" sz="2776" spc="-86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Насилието не е „,част от порастването“. Всеки човек заслужава да се чувства безопасно и уважаван. Всички трябва да работим за училище и общество, където добротата и уважението са по-силни от агресията.</a:t>
            </a:r>
          </a:p>
          <a:p>
            <a:pPr algn="ctr">
              <a:lnSpc>
                <a:spcPts val="3367"/>
              </a:lnSpc>
            </a:pPr>
            <a:r>
              <a:rPr lang="en-US" sz="3061" spc="-94">
                <a:solidFill>
                  <a:srgbClr val="4E4C72"/>
                </a:solidFill>
                <a:latin typeface="Gagalin"/>
                <a:ea typeface="Gagalin"/>
                <a:cs typeface="Gagalin"/>
                <a:sym typeface="Gagalin"/>
              </a:rPr>
              <a:t>Всеки от нас може да помогне – не само като не наранява другите, но и като застане до тези, които страдат, и каже: „Не си сам.“</a:t>
            </a:r>
          </a:p>
          <a:p>
            <a:pPr algn="ctr">
              <a:lnSpc>
                <a:spcPts val="3367"/>
              </a:lnSpc>
            </a:pPr>
            <a:endParaRPr lang="en-US" sz="3061" spc="-94">
              <a:solidFill>
                <a:srgbClr val="4E4C72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ED73FA9E37F184085A83C338E63122F" ma:contentTypeVersion="15" ma:contentTypeDescription="Създаване на нов документ" ma:contentTypeScope="" ma:versionID="3057bcdcc8fa7842dc90a7cc93f79f0c">
  <xsd:schema xmlns:xsd="http://www.w3.org/2001/XMLSchema" xmlns:xs="http://www.w3.org/2001/XMLSchema" xmlns:p="http://schemas.microsoft.com/office/2006/metadata/properties" xmlns:ns2="725a453a-2efc-44a0-a30f-3a15a6b122d3" xmlns:ns3="3493fda8-ee92-4749-9acf-50e880dc3a6b" targetNamespace="http://schemas.microsoft.com/office/2006/metadata/properties" ma:root="true" ma:fieldsID="7fc78b5757a229fc2d78df23ec510733" ns2:_="" ns3:_="">
    <xsd:import namespace="725a453a-2efc-44a0-a30f-3a15a6b122d3"/>
    <xsd:import namespace="3493fda8-ee92-4749-9acf-50e880dc3a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a453a-2efc-44a0-a30f-3a15a6b122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Етикети за изображения" ma:readOnly="false" ma:fieldId="{5cf76f15-5ced-4ddc-b409-7134ff3c332f}" ma:taxonomyMulti="true" ma:sspId="686abb0c-3f0c-406a-bb68-696f3a60d9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93fda8-ee92-4749-9acf-50e880dc3a6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Споделено 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Споделени с подробност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ъдържание"/>
        <xsd:element ref="dc:title" minOccurs="0" maxOccurs="1" ma:index="4" ma:displayName="Заглав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5a453a-2efc-44a0-a30f-3a15a6b122d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8F3327-10D0-44BA-A67A-625C8DE783EA}"/>
</file>

<file path=customXml/itemProps2.xml><?xml version="1.0" encoding="utf-8"?>
<ds:datastoreItem xmlns:ds="http://schemas.openxmlformats.org/officeDocument/2006/customXml" ds:itemID="{6E2D1289-9C2B-4C13-AA07-1D0E92D52B9C}"/>
</file>

<file path=customXml/itemProps3.xml><?xml version="1.0" encoding="utf-8"?>
<ds:datastoreItem xmlns:ds="http://schemas.openxmlformats.org/officeDocument/2006/customXml" ds:itemID="{8A221872-A94F-4E8D-A4E1-727741510CEA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501</Words>
  <Application>Microsoft Office PowerPoint</Application>
  <PresentationFormat>По избор</PresentationFormat>
  <Paragraphs>25</Paragraphs>
  <Slides>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2" baseType="lpstr">
      <vt:lpstr>Arial</vt:lpstr>
      <vt:lpstr>Gagalin</vt:lpstr>
      <vt:lpstr>Calibri</vt:lpstr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Australian Idioms</dc:title>
  <cp:lastModifiedBy>Божидара В. Ангелова</cp:lastModifiedBy>
  <cp:revision>3</cp:revision>
  <dcterms:created xsi:type="dcterms:W3CDTF">2006-08-16T00:00:00Z</dcterms:created>
  <dcterms:modified xsi:type="dcterms:W3CDTF">2026-02-23T18:01:25Z</dcterms:modified>
  <dc:identifier>DAHB4HjoN_k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0x0101005ED73FA9E37F184085A83C338E63122F</vt:lpwstr>
  </property>
</Properties>
</file>